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6" r:id="rId5"/>
  </p:sldMasterIdLst>
  <p:notesMasterIdLst>
    <p:notesMasterId r:id="rId24"/>
  </p:notesMasterIdLst>
  <p:sldIdLst>
    <p:sldId id="293" r:id="rId6"/>
    <p:sldId id="257" r:id="rId7"/>
    <p:sldId id="314" r:id="rId8"/>
    <p:sldId id="310" r:id="rId9"/>
    <p:sldId id="298" r:id="rId10"/>
    <p:sldId id="299" r:id="rId11"/>
    <p:sldId id="306" r:id="rId12"/>
    <p:sldId id="313" r:id="rId13"/>
    <p:sldId id="304" r:id="rId14"/>
    <p:sldId id="307" r:id="rId15"/>
    <p:sldId id="315" r:id="rId16"/>
    <p:sldId id="312" r:id="rId17"/>
    <p:sldId id="305" r:id="rId18"/>
    <p:sldId id="294" r:id="rId19"/>
    <p:sldId id="295" r:id="rId20"/>
    <p:sldId id="296" r:id="rId21"/>
    <p:sldId id="297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246D7F7-D703-4E61-B167-85D21E725A68}">
          <p14:sldIdLst>
            <p14:sldId id="293"/>
            <p14:sldId id="257"/>
            <p14:sldId id="314"/>
            <p14:sldId id="310"/>
            <p14:sldId id="298"/>
            <p14:sldId id="299"/>
            <p14:sldId id="306"/>
            <p14:sldId id="313"/>
            <p14:sldId id="304"/>
            <p14:sldId id="307"/>
            <p14:sldId id="315"/>
          </p14:sldIdLst>
        </p14:section>
        <p14:section name="Additional (Hidden)" id="{526835A2-47D0-4C27-BA0A-59EF5378E49C}">
          <p14:sldIdLst>
            <p14:sldId id="312"/>
            <p14:sldId id="305"/>
            <p14:sldId id="294"/>
            <p14:sldId id="295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68D4"/>
    <a:srgbClr val="EED622"/>
    <a:srgbClr val="007DDA"/>
    <a:srgbClr val="E8E8E8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81356" autoAdjust="0"/>
  </p:normalViewPr>
  <p:slideViewPr>
    <p:cSldViewPr snapToGrid="0">
      <p:cViewPr varScale="1">
        <p:scale>
          <a:sx n="78" d="100"/>
          <a:sy n="78" d="100"/>
        </p:scale>
        <p:origin x="1854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F68BC-C0C1-4740-B1BC-01AF8EFFB980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82FD2-F864-2E4E-ACF0-2DBC196A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Image generated by </a:t>
            </a:r>
            <a:r>
              <a:rPr lang="en-AU" dirty="0" err="1"/>
              <a:t>chatgpt</a:t>
            </a:r>
            <a:r>
              <a:rPr lang="en-AU" dirty="0"/>
              <a:t> -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4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2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players from 43 countries</a:t>
            </a:r>
          </a:p>
          <a:p>
            <a:r>
              <a:rPr lang="en-US" dirty="0"/>
              <a:t>$76 billion TV rights</a:t>
            </a:r>
          </a:p>
          <a:p>
            <a:r>
              <a:rPr lang="en-US" dirty="0"/>
              <a:t>League revenue $11.3 billion</a:t>
            </a:r>
          </a:p>
          <a:p>
            <a:r>
              <a:rPr lang="en-US" dirty="0"/>
              <a:t>Average team value $4.4 billion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NBA (presumably) wants close games, excitement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1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If riskier / further shots late in game question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Photo source: https://andscape.com/features/during-the-last-dance-ill-remember-how-michael-jordan-brought-me-closer-to-the-most-important-man-in-my-life/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5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Heatmap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79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https://www.sportskeeda.com/basketball/news-i-said-who-s-better-me-said-that-motherf-ker-right-there-charles-barkley-sick-people-telling-14-time-all-star-better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E82FD2-F864-2E4E-ACF0-2DBC196A706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62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3ED7B-F282-42DA-DF6C-E1A22A0963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61535" y="0"/>
            <a:ext cx="1556021" cy="64693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984" y="2456733"/>
            <a:ext cx="7267595" cy="1639939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4873" h="1639939">
                <a:moveTo>
                  <a:pt x="0" y="0"/>
                </a:moveTo>
                <a:lnTo>
                  <a:pt x="7391297" y="0"/>
                </a:lnTo>
                <a:lnTo>
                  <a:pt x="7794750" y="0"/>
                </a:lnTo>
                <a:lnTo>
                  <a:pt x="8124873" y="0"/>
                </a:lnTo>
                <a:lnTo>
                  <a:pt x="8124873" y="1639939"/>
                </a:lnTo>
                <a:lnTo>
                  <a:pt x="7391297" y="1639939"/>
                </a:lnTo>
                <a:lnTo>
                  <a:pt x="7391297" y="1639938"/>
                </a:lnTo>
                <a:lnTo>
                  <a:pt x="318542" y="1639938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320040" rIns="91440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>
            <a:normAutofit/>
          </a:bodyPr>
          <a:lstStyle>
            <a:lvl1pPr marL="0" indent="0" algn="r">
              <a:buNone/>
              <a:defRPr sz="2400" spc="14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0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7"/>
            <a:ext cx="1019154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914400" rIns="18288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373989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spc="100">
                <a:solidFill>
                  <a:schemeClr val="tx1"/>
                </a:solidFill>
              </a:defRPr>
            </a:lvl2pPr>
            <a:lvl3pPr marL="731520" indent="-347472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100">
                <a:solidFill>
                  <a:schemeClr val="tx1"/>
                </a:solidFill>
              </a:defRPr>
            </a:lvl3pPr>
            <a:lvl4pPr marL="1097280" indent="-347472">
              <a:lnSpc>
                <a:spcPct val="100000"/>
              </a:lnSpc>
              <a:buFont typeface="+mj-lt"/>
              <a:buAutoNum type="arabicParenR"/>
              <a:defRPr sz="1600" spc="100">
                <a:solidFill>
                  <a:schemeClr val="tx1"/>
                </a:solidFill>
              </a:defRPr>
            </a:lvl4pPr>
            <a:lvl5pPr marL="1463040" indent="-347472">
              <a:lnSpc>
                <a:spcPct val="100000"/>
              </a:lnSpc>
              <a:buFont typeface="+mj-lt"/>
              <a:buAutoNum type="alphaLcParenR"/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74920" y="2843784"/>
            <a:ext cx="5824728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4D7FE7-14AE-6C8F-B799-1BD57470E8F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49" y="0"/>
            <a:ext cx="2000451" cy="6858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45BFC1-4E9D-0F01-ED91-44F27D54EE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1508553F-E814-00F0-D6A7-5573C795114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1449FFC7-A582-FD77-53A9-CF0B7F2D1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3E86B4DA-B745-BBB9-6AFB-CC6723232C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71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EE9C88-4838-9CF6-7CCD-6C2CE88647B0}"/>
              </a:ext>
            </a:extLst>
          </p:cNvPr>
          <p:cNvSpPr/>
          <p:nvPr userDrawn="1"/>
        </p:nvSpPr>
        <p:spPr>
          <a:xfrm rot="10800000" flipV="1">
            <a:off x="-5" y="-2"/>
            <a:ext cx="12191999" cy="22668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BBC4DA-F0D6-02FA-41AA-101A0D1340F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50" y="-110490"/>
            <a:ext cx="970586" cy="34198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1F74A9-AFD5-044F-DB07-4FF2F699A91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91816" y="2266854"/>
            <a:ext cx="1165768" cy="38242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68E97A-1CFD-3AF6-5FF5-E49A2943A1F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858500" y="2266854"/>
            <a:ext cx="1327650" cy="45911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2400" b="0" i="0" cap="none" spc="140" baseline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070FA0-EB95-7750-D21A-933827C6388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29785" y="-110490"/>
            <a:ext cx="1031941" cy="3419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41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72D93E-C550-4461-E6B7-EBCA7CAEC8DF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0" y="0"/>
            <a:ext cx="1006763" cy="34514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Ins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7">
            <a:extLst>
              <a:ext uri="{FF2B5EF4-FFF2-40B4-BE49-F238E27FC236}">
                <a16:creationId xmlns:a16="http://schemas.microsoft.com/office/drawing/2014/main" id="{F44119C9-6F5C-7546-AD19-0BF20ADDC7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55280" y="822960"/>
            <a:ext cx="3447288" cy="1636776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 b="0" i="0" cap="none" spc="10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 algn="l">
              <a:lnSpc>
                <a:spcPct val="9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109728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 marL="146304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83A65A-D347-71C9-F4A2-8F5D4497FD4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380" y="745435"/>
            <a:ext cx="1783010" cy="611256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A08CD67-7152-A02B-8A2F-B44E9CCAD7F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1E31B1-712C-1978-83E4-9E3ECD0784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D591037-E4B7-3E09-BA80-2781FA313B2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7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DB38D4-7FDC-CF1E-11BB-77F17318EA0F}"/>
              </a:ext>
            </a:extLst>
          </p:cNvPr>
          <p:cNvCxnSpPr>
            <a:cxnSpLocks/>
          </p:cNvCxnSpPr>
          <p:nvPr userDrawn="1"/>
        </p:nvCxnSpPr>
        <p:spPr>
          <a:xfrm>
            <a:off x="11358643" y="-1"/>
            <a:ext cx="815945" cy="265825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DD9C70C7-DFF6-E2A2-DE7B-BC92ABB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  <a:custGeom>
            <a:avLst/>
            <a:gdLst>
              <a:gd name="connsiteX0" fmla="*/ 0 w 11605600"/>
              <a:gd name="connsiteY0" fmla="*/ 0 h 1639937"/>
              <a:gd name="connsiteX1" fmla="*/ 11094087 w 11605600"/>
              <a:gd name="connsiteY1" fmla="*/ 0 h 1639937"/>
              <a:gd name="connsiteX2" fmla="*/ 11605600 w 11605600"/>
              <a:gd name="connsiteY2" fmla="*/ 1639937 h 1639937"/>
              <a:gd name="connsiteX3" fmla="*/ 0 w 11605600"/>
              <a:gd name="connsiteY3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5600" h="1639937">
                <a:moveTo>
                  <a:pt x="0" y="0"/>
                </a:moveTo>
                <a:lnTo>
                  <a:pt x="11094087" y="0"/>
                </a:lnTo>
                <a:lnTo>
                  <a:pt x="11605600" y="1639937"/>
                </a:lnTo>
                <a:lnTo>
                  <a:pt x="0" y="1639937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914400">
            <a:noAutofit/>
          </a:bodyPr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DA7886EF-42A0-8181-94BD-571DD643FA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F0088F06-F129-FC4D-62B9-F84E6E9D71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D5AF822-23A2-2003-F247-1F8A8971B6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9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anchor="ctr">
            <a:noAutofit/>
          </a:bodyPr>
          <a:lstStyle>
            <a:lvl1pPr algn="l">
              <a:defRPr sz="3200" cap="all" spc="300" baseline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9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8883C19-EC0B-F5B5-3520-45CB8039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  <a:custGeom>
            <a:avLst/>
            <a:gdLst>
              <a:gd name="connsiteX0" fmla="*/ 0 w 8353169"/>
              <a:gd name="connsiteY0" fmla="*/ 0 h 1639938"/>
              <a:gd name="connsiteX1" fmla="*/ 693683 w 8353169"/>
              <a:gd name="connsiteY1" fmla="*/ 0 h 1639938"/>
              <a:gd name="connsiteX2" fmla="*/ 826338 w 8353169"/>
              <a:gd name="connsiteY2" fmla="*/ 0 h 1639938"/>
              <a:gd name="connsiteX3" fmla="*/ 8353169 w 8353169"/>
              <a:gd name="connsiteY3" fmla="*/ 0 h 1639938"/>
              <a:gd name="connsiteX4" fmla="*/ 8049138 w 8353169"/>
              <a:gd name="connsiteY4" fmla="*/ 1639938 h 1639938"/>
              <a:gd name="connsiteX5" fmla="*/ 826338 w 8353169"/>
              <a:gd name="connsiteY5" fmla="*/ 1639938 h 1639938"/>
              <a:gd name="connsiteX6" fmla="*/ 693683 w 8353169"/>
              <a:gd name="connsiteY6" fmla="*/ 1639938 h 1639938"/>
              <a:gd name="connsiteX7" fmla="*/ 0 w 8353169"/>
              <a:gd name="connsiteY7" fmla="*/ 1639938 h 163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3169" h="1639938">
                <a:moveTo>
                  <a:pt x="0" y="0"/>
                </a:moveTo>
                <a:lnTo>
                  <a:pt x="693683" y="0"/>
                </a:lnTo>
                <a:lnTo>
                  <a:pt x="826338" y="0"/>
                </a:lnTo>
                <a:lnTo>
                  <a:pt x="8353169" y="0"/>
                </a:lnTo>
                <a:lnTo>
                  <a:pt x="8049138" y="1639938"/>
                </a:lnTo>
                <a:lnTo>
                  <a:pt x="826338" y="1639938"/>
                </a:lnTo>
                <a:lnTo>
                  <a:pt x="693683" y="1639938"/>
                </a:lnTo>
                <a:lnTo>
                  <a:pt x="0" y="1639938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914400">
            <a:noAutofit/>
          </a:bodyPr>
          <a:lstStyle>
            <a:lvl1pPr>
              <a:defRPr sz="36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2907792"/>
            <a:ext cx="2952599" cy="1781642"/>
          </a:xfrm>
        </p:spPr>
        <p:txBody>
          <a:bodyPr>
            <a:normAutofit/>
          </a:bodyPr>
          <a:lstStyle>
            <a:lvl1pPr marL="0" indent="0" algn="l"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B022C-E8CF-07D5-65AC-D3D3D5CC77A3}"/>
              </a:ext>
            </a:extLst>
          </p:cNvPr>
          <p:cNvCxnSpPr>
            <a:cxnSpLocks/>
          </p:cNvCxnSpPr>
          <p:nvPr userDrawn="1"/>
        </p:nvCxnSpPr>
        <p:spPr>
          <a:xfrm flipH="1">
            <a:off x="3868615" y="0"/>
            <a:ext cx="1000226" cy="40362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45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42676-E799-CBA1-7A75-6F3FEFF6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4081-546A-48DB-A374-97CCE6E58642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ADB0-A351-7BAE-5B03-CA872FFD5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D3DA3-1610-1DD8-F3FB-4E31999C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5777D-1353-4639-ADEF-64FAC7BF6162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30A4DD-E61C-0179-2082-69BF6B3507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181" y="3086209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44D8E9C-B4F4-0F47-B196-6755711BE2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49885" y="1426415"/>
            <a:ext cx="1440000" cy="1440000"/>
          </a:xfrm>
        </p:spPr>
        <p:txBody>
          <a:bodyPr/>
          <a:lstStyle/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9F88054-A437-0EA5-A25F-8F30BDBC39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0556" y="1441072"/>
            <a:ext cx="1440000" cy="1440000"/>
          </a:xfrm>
        </p:spPr>
        <p:txBody>
          <a:bodyPr/>
          <a:lstStyle/>
          <a:p>
            <a:endParaRPr lang="en-AU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45845CAE-FB6B-67C6-9769-4F02A10CDD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76354" y="3808711"/>
            <a:ext cx="1440000" cy="1620000"/>
          </a:xfrm>
        </p:spPr>
        <p:txBody>
          <a:bodyPr/>
          <a:lstStyle/>
          <a:p>
            <a:endParaRPr lang="en-AU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C648710-50E2-C770-F8CB-8F75016EA6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18598" y="3802414"/>
            <a:ext cx="1440000" cy="1620000"/>
          </a:xfrm>
        </p:spPr>
        <p:txBody>
          <a:bodyPr/>
          <a:lstStyle/>
          <a:p>
            <a:endParaRPr lang="en-AU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1D32204-2640-1539-61A1-BD3ECD8300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84852" y="3086209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0B97E8B-A3D5-834C-74C0-63264755FC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53566" y="5654803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Font typeface="Arial" panose="020B0604020202020204" pitchFamily="34" charset="0"/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81107A6-A13D-AFBF-F4C9-8A6AA57B08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96354" y="3086208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FA050FD9-D09F-BE03-B694-E3BCCF84F2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68369" y="5654803"/>
            <a:ext cx="2770065" cy="496411"/>
          </a:xfrm>
        </p:spPr>
        <p:txBody>
          <a:bodyPr anchor="ctr">
            <a:normAutofit/>
          </a:bodyPr>
          <a:lstStyle>
            <a:lvl2pPr marL="0" indent="0" algn="ctr">
              <a:buNone/>
              <a:defRPr sz="2000">
                <a:latin typeface="Abadi" panose="020B0604020104020204" pitchFamily="34" charset="0"/>
              </a:defRPr>
            </a:lvl2pPr>
          </a:lstStyle>
          <a:p>
            <a:pPr lvl="1"/>
            <a:endParaRPr lang="en-AU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51EFCCD1-5A49-C02E-23C4-A52F1DE0D0C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99213" y="1383697"/>
            <a:ext cx="1440000" cy="1440000"/>
          </a:xfrm>
        </p:spPr>
        <p:txBody>
          <a:bodyPr/>
          <a:lstStyle/>
          <a:p>
            <a:endParaRPr lang="en-AU"/>
          </a:p>
        </p:txBody>
      </p:sp>
      <p:sp>
        <p:nvSpPr>
          <p:cNvPr id="25" name="Title 23">
            <a:extLst>
              <a:ext uri="{FF2B5EF4-FFF2-40B4-BE49-F238E27FC236}">
                <a16:creationId xmlns:a16="http://schemas.microsoft.com/office/drawing/2014/main" id="{53E43A01-A8F8-1817-C591-CBB742814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7890"/>
            <a:ext cx="10191549" cy="819969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648000" rIns="182880" anchor="ctr">
            <a:noAutofit/>
          </a:bodyPr>
          <a:lstStyle>
            <a:lvl1pPr marL="0" indent="0"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7189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CB46-C39C-4854-DFC7-69C91BDE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81000"/>
            <a:ext cx="1071879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E7BE9-3BF9-276D-ACDD-C29A422A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24923-6DA2-AA1F-1252-6CFF6A8B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7222B-523F-B048-2AF3-85C2215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DB2F60-3BC3-95C8-7F8D-80F1C757064D}"/>
              </a:ext>
            </a:extLst>
          </p:cNvPr>
          <p:cNvCxnSpPr>
            <a:cxnSpLocks/>
          </p:cNvCxnSpPr>
          <p:nvPr userDrawn="1"/>
        </p:nvCxnSpPr>
        <p:spPr>
          <a:xfrm>
            <a:off x="4121021" y="2307066"/>
            <a:ext cx="0" cy="342822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7D18AC-C0DF-7703-90F3-5859C821B235}"/>
              </a:ext>
            </a:extLst>
          </p:cNvPr>
          <p:cNvCxnSpPr/>
          <p:nvPr userDrawn="1"/>
        </p:nvCxnSpPr>
        <p:spPr>
          <a:xfrm>
            <a:off x="7853038" y="2307066"/>
            <a:ext cx="0" cy="32314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B00B06-6726-94E5-1E4E-8D30CF63CE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599" y="2308225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0668D4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1</a:t>
            </a:r>
            <a:endParaRPr lang="en-A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2E4D903-3356-403B-000C-ECC73394AA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599" y="3002903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1</a:t>
            </a:r>
            <a:endParaRPr lang="en-AU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8D3D810-4B23-A5BB-3514-7BF9DA2DD7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1519" y="2307066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00B050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2</a:t>
            </a:r>
            <a:endParaRPr lang="en-AU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59EDDBB-B952-6078-C808-FFDE3DED2A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1519" y="3001744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2</a:t>
            </a:r>
            <a:endParaRPr lang="en-AU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634201C-4C52-3C8E-2686-2BCC6D3786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5401" y="2307066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EED622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3</a:t>
            </a:r>
            <a:endParaRPr lang="en-AU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97E0CEF-FFED-F4DE-D4E6-A53C4AD00D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5401" y="3001744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3</a:t>
            </a:r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0E4089-F05B-A445-3C87-EB45A8FA835E}"/>
              </a:ext>
            </a:extLst>
          </p:cNvPr>
          <p:cNvCxnSpPr/>
          <p:nvPr userDrawn="1"/>
        </p:nvCxnSpPr>
        <p:spPr>
          <a:xfrm>
            <a:off x="834255" y="2246050"/>
            <a:ext cx="905769" cy="0"/>
          </a:xfrm>
          <a:prstGeom prst="line">
            <a:avLst/>
          </a:prstGeom>
          <a:ln w="15875">
            <a:solidFill>
              <a:srgbClr val="066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7AF4B5-943E-AB1B-BE5D-38D667C8AE04}"/>
              </a:ext>
            </a:extLst>
          </p:cNvPr>
          <p:cNvCxnSpPr/>
          <p:nvPr userDrawn="1"/>
        </p:nvCxnSpPr>
        <p:spPr>
          <a:xfrm>
            <a:off x="4501418" y="2246050"/>
            <a:ext cx="905769" cy="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39A656-E85E-C72D-0E6D-BB59BCEAF607}"/>
              </a:ext>
            </a:extLst>
          </p:cNvPr>
          <p:cNvCxnSpPr/>
          <p:nvPr userDrawn="1"/>
        </p:nvCxnSpPr>
        <p:spPr>
          <a:xfrm>
            <a:off x="8457545" y="2246050"/>
            <a:ext cx="905769" cy="0"/>
          </a:xfrm>
          <a:prstGeom prst="line">
            <a:avLst/>
          </a:prstGeom>
          <a:ln w="15875">
            <a:solidFill>
              <a:srgbClr val="EED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280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CB46-C39C-4854-DFC7-69C91BDEF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81000"/>
            <a:ext cx="1071879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E7BE9-3BF9-276D-ACDD-C29A422A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24923-6DA2-AA1F-1252-6CFF6A8B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7222B-523F-B048-2AF3-85C2215D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DB2F60-3BC3-95C8-7F8D-80F1C757064D}"/>
              </a:ext>
            </a:extLst>
          </p:cNvPr>
          <p:cNvCxnSpPr>
            <a:cxnSpLocks/>
          </p:cNvCxnSpPr>
          <p:nvPr userDrawn="1"/>
        </p:nvCxnSpPr>
        <p:spPr>
          <a:xfrm>
            <a:off x="4192043" y="2307066"/>
            <a:ext cx="0" cy="342822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7D18AC-C0DF-7703-90F3-5859C821B235}"/>
              </a:ext>
            </a:extLst>
          </p:cNvPr>
          <p:cNvCxnSpPr>
            <a:cxnSpLocks/>
          </p:cNvCxnSpPr>
          <p:nvPr userDrawn="1"/>
        </p:nvCxnSpPr>
        <p:spPr>
          <a:xfrm>
            <a:off x="8012836" y="2307066"/>
            <a:ext cx="0" cy="342822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B00B06-6726-94E5-1E4E-8D30CF63CE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599" y="2308225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0668D4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1</a:t>
            </a:r>
            <a:endParaRPr lang="en-A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2E4D903-3356-403B-000C-ECC73394AA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599" y="3002903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1</a:t>
            </a:r>
            <a:endParaRPr lang="en-AU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8D3D810-4B23-A5BB-3514-7BF9DA2DD7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00" y="2307066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00B050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2</a:t>
            </a:r>
            <a:endParaRPr lang="en-AU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59EDDBB-B952-6078-C808-FFDE3DED2A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65999" y="3001743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2</a:t>
            </a:r>
            <a:endParaRPr lang="en-AU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634201C-4C52-3C8E-2686-2BCC6D3786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5401" y="2307066"/>
            <a:ext cx="3060000" cy="426097"/>
          </a:xfrm>
        </p:spPr>
        <p:txBody>
          <a:bodyPr/>
          <a:lstStyle>
            <a:lvl2pPr marL="0" indent="0">
              <a:buNone/>
              <a:defRPr b="1">
                <a:solidFill>
                  <a:srgbClr val="EED622"/>
                </a:solidFill>
                <a:latin typeface="Congenial" panose="020F0502020204030204" pitchFamily="2" charset="0"/>
                <a:ea typeface="Calibri" panose="020F0502020204030204" pitchFamily="34" charset="0"/>
                <a:cs typeface="Biome" panose="020B0502040204020203" pitchFamily="34" charset="0"/>
              </a:defRPr>
            </a:lvl2pPr>
          </a:lstStyle>
          <a:p>
            <a:pPr lvl="1"/>
            <a:r>
              <a:rPr lang="en-US" dirty="0"/>
              <a:t>Title 3</a:t>
            </a:r>
            <a:endParaRPr lang="en-AU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797E0CEF-FFED-F4DE-D4E6-A53C4AD00D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5401" y="3001744"/>
            <a:ext cx="3060000" cy="2733551"/>
          </a:xfrm>
        </p:spPr>
        <p:txBody>
          <a:bodyPr/>
          <a:lstStyle>
            <a:lvl2pPr marL="0" indent="0">
              <a:buNone/>
              <a:defRPr>
                <a:solidFill>
                  <a:schemeClr val="tx1"/>
                </a:solidFill>
                <a:latin typeface="Congenial" panose="02000503040000020004" pitchFamily="2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en-US" dirty="0"/>
              <a:t>Blurb 3</a:t>
            </a:r>
            <a:endParaRPr lang="en-A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0E4089-F05B-A445-3C87-EB45A8FA835E}"/>
              </a:ext>
            </a:extLst>
          </p:cNvPr>
          <p:cNvCxnSpPr/>
          <p:nvPr userDrawn="1"/>
        </p:nvCxnSpPr>
        <p:spPr>
          <a:xfrm>
            <a:off x="834255" y="2192784"/>
            <a:ext cx="905769" cy="0"/>
          </a:xfrm>
          <a:prstGeom prst="line">
            <a:avLst/>
          </a:prstGeom>
          <a:ln w="19050">
            <a:solidFill>
              <a:srgbClr val="066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7AF4B5-943E-AB1B-BE5D-38D667C8AE04}"/>
              </a:ext>
            </a:extLst>
          </p:cNvPr>
          <p:cNvCxnSpPr/>
          <p:nvPr userDrawn="1"/>
        </p:nvCxnSpPr>
        <p:spPr>
          <a:xfrm>
            <a:off x="4661216" y="2192784"/>
            <a:ext cx="9057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39A656-E85E-C72D-0E6D-BB59BCEAF607}"/>
              </a:ext>
            </a:extLst>
          </p:cNvPr>
          <p:cNvCxnSpPr/>
          <p:nvPr userDrawn="1"/>
        </p:nvCxnSpPr>
        <p:spPr>
          <a:xfrm>
            <a:off x="8457545" y="2192784"/>
            <a:ext cx="905769" cy="0"/>
          </a:xfrm>
          <a:prstGeom prst="line">
            <a:avLst/>
          </a:prstGeom>
          <a:ln w="19050">
            <a:solidFill>
              <a:srgbClr val="EED6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206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54BB-5849-BA54-7097-9BCD3AF9B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06085-EE74-1A88-59DF-5FC65B4CF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F96C-379C-AF47-6B7D-3577F528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3039-EF23-5AE8-D16B-7ACA95F2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9997F-56C3-8A87-B40D-3E22E7C3F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81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835" y="0"/>
            <a:ext cx="6847744" cy="6867233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  <a:gd name="connsiteX0" fmla="*/ 0 w 8932073"/>
              <a:gd name="connsiteY0" fmla="*/ 0 h 1639939"/>
              <a:gd name="connsiteX1" fmla="*/ 8198497 w 8932073"/>
              <a:gd name="connsiteY1" fmla="*/ 0 h 1639939"/>
              <a:gd name="connsiteX2" fmla="*/ 8601950 w 8932073"/>
              <a:gd name="connsiteY2" fmla="*/ 0 h 1639939"/>
              <a:gd name="connsiteX3" fmla="*/ 8932073 w 8932073"/>
              <a:gd name="connsiteY3" fmla="*/ 0 h 1639939"/>
              <a:gd name="connsiteX4" fmla="*/ 8932073 w 8932073"/>
              <a:gd name="connsiteY4" fmla="*/ 1639939 h 1639939"/>
              <a:gd name="connsiteX5" fmla="*/ 8198497 w 8932073"/>
              <a:gd name="connsiteY5" fmla="*/ 1639939 h 1639939"/>
              <a:gd name="connsiteX6" fmla="*/ 8198497 w 8932073"/>
              <a:gd name="connsiteY6" fmla="*/ 1639938 h 1639939"/>
              <a:gd name="connsiteX7" fmla="*/ 1125742 w 8932073"/>
              <a:gd name="connsiteY7" fmla="*/ 1639938 h 1639939"/>
              <a:gd name="connsiteX8" fmla="*/ 0 w 8932073"/>
              <a:gd name="connsiteY8" fmla="*/ 0 h 1639939"/>
              <a:gd name="connsiteX0" fmla="*/ 0 w 8932073"/>
              <a:gd name="connsiteY0" fmla="*/ 0 h 1642147"/>
              <a:gd name="connsiteX1" fmla="*/ 8198497 w 8932073"/>
              <a:gd name="connsiteY1" fmla="*/ 0 h 1642147"/>
              <a:gd name="connsiteX2" fmla="*/ 8601950 w 8932073"/>
              <a:gd name="connsiteY2" fmla="*/ 0 h 1642147"/>
              <a:gd name="connsiteX3" fmla="*/ 8932073 w 8932073"/>
              <a:gd name="connsiteY3" fmla="*/ 0 h 1642147"/>
              <a:gd name="connsiteX4" fmla="*/ 8932073 w 8932073"/>
              <a:gd name="connsiteY4" fmla="*/ 1639939 h 1642147"/>
              <a:gd name="connsiteX5" fmla="*/ 8198497 w 8932073"/>
              <a:gd name="connsiteY5" fmla="*/ 1639939 h 1642147"/>
              <a:gd name="connsiteX6" fmla="*/ 8198497 w 8932073"/>
              <a:gd name="connsiteY6" fmla="*/ 1639938 h 1642147"/>
              <a:gd name="connsiteX7" fmla="*/ 1691985 w 8932073"/>
              <a:gd name="connsiteY7" fmla="*/ 1642147 h 1642147"/>
              <a:gd name="connsiteX8" fmla="*/ 0 w 8932073"/>
              <a:gd name="connsiteY8" fmla="*/ 0 h 164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2073" h="1642147">
                <a:moveTo>
                  <a:pt x="0" y="0"/>
                </a:moveTo>
                <a:lnTo>
                  <a:pt x="8198497" y="0"/>
                </a:lnTo>
                <a:lnTo>
                  <a:pt x="8601950" y="0"/>
                </a:lnTo>
                <a:lnTo>
                  <a:pt x="8932073" y="0"/>
                </a:lnTo>
                <a:lnTo>
                  <a:pt x="8932073" y="1639939"/>
                </a:lnTo>
                <a:lnTo>
                  <a:pt x="8198497" y="1639939"/>
                </a:lnTo>
                <a:lnTo>
                  <a:pt x="8198497" y="1639938"/>
                </a:lnTo>
                <a:lnTo>
                  <a:pt x="1691985" y="1642147"/>
                </a:lnTo>
                <a:cubicBezTo>
                  <a:pt x="1585804" y="1095501"/>
                  <a:pt x="106181" y="546646"/>
                  <a:pt x="0" y="0"/>
                </a:cubicBezTo>
                <a:close/>
              </a:path>
            </a:pathLst>
          </a:custGeom>
          <a:solidFill>
            <a:srgbClr val="002060"/>
          </a:solidFill>
        </p:spPr>
        <p:txBody>
          <a:bodyPr wrap="square" lIns="540000" rIns="72000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05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EAD89-0600-6BD3-14DA-C21E9FD0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FC247-8CE4-E9BE-84CF-979785C4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E38CD-547D-6548-E5C3-E425B047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F118A-DFD4-DE50-BA4B-C59136B5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492DC-5584-70A5-BA29-B4177587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1730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009A-20E9-B757-6BDD-B881DD7E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E5A78-8E6A-C244-62C0-4D418D1F8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10CA7-7C18-E5AF-0009-505BEB77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DAC1E-809C-1374-D16D-53E416A6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D69DD-FE8D-3DE3-C173-C3D25147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942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2EF5-D901-A4D7-37BF-2C242F3B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4BCBB-36CE-1F5E-E5A6-B74169C2C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FE380-BD70-EDED-E7B9-217F30434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3E064-1132-F181-D854-33CA32E3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2A949-2C15-03A2-B2BB-001ECF82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3F5E2-4F10-0503-C41A-4FEB8085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8548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553B-6C32-71D7-1AF8-855EF8F4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435C1-3DF1-DC40-76D5-D28B99E72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97E83-8E86-9C25-1858-51C4D4C4F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1FBBE-5B68-81EE-F52E-CC2ECF83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61975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BCC5-7943-1AEE-79B6-ACA2CCD8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D1CE-9850-E9C3-E2C8-8E7108E6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A3BA6-1E48-DEF6-8B6C-8BEE38559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D4CBF-5CD2-D493-B1FA-46CFC039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BBE53-77C8-485B-A98B-2B271D9B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11A0C-C04E-700A-5C75-053CF6AF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3172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0C52-EF98-39BB-33A9-649C140B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10C14-D3B7-EEA5-1000-7E65D6FF5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442B9-4941-72E0-6CA4-6CE60C487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F1DC5-2097-B695-35D0-0856A61B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20B94-79A8-91FB-D204-C6763279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16D6F-115D-BB6F-9F16-49B08309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15128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8CC3-330B-A7EF-86A1-66EB5ADE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49CA1-8FE2-598E-F511-542041CDA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45D6F-8EC8-9F8E-7CE2-151A7E92D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59172-508F-E283-3663-7F5C0798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B5AD1-6412-D732-AF36-82E33B31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5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-2" y="0"/>
            <a:ext cx="12192001" cy="685800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70462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239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914400" bIns="137160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961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-2" y="0"/>
            <a:ext cx="12192001" cy="685800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881727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518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69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anchor="ctr">
            <a:noAutofit/>
          </a:bodyPr>
          <a:lstStyle>
            <a:lvl1pPr algn="l">
              <a:defRPr sz="3200" cap="all" spc="300" baseline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09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411815-04EC-3B42-4164-952C53388853}"/>
              </a:ext>
            </a:extLst>
          </p:cNvPr>
          <p:cNvCxnSpPr>
            <a:cxnSpLocks/>
          </p:cNvCxnSpPr>
          <p:nvPr userDrawn="1"/>
        </p:nvCxnSpPr>
        <p:spPr>
          <a:xfrm flipV="1">
            <a:off x="4525226" y="0"/>
            <a:ext cx="826338" cy="345274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1">
            <a:extLst>
              <a:ext uri="{FF2B5EF4-FFF2-40B4-BE49-F238E27FC236}">
                <a16:creationId xmlns:a16="http://schemas.microsoft.com/office/drawing/2014/main" id="{F6C27894-E7FC-B60E-EF80-41F0D47C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91440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65CDB64-A6D6-6F40-CFD6-29E72D8ABD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5032" y="0"/>
            <a:ext cx="7876033" cy="6858000"/>
          </a:xfrm>
          <a:custGeom>
            <a:avLst/>
            <a:gdLst>
              <a:gd name="connsiteX0" fmla="*/ 1579547 w 7876033"/>
              <a:gd name="connsiteY0" fmla="*/ 0 h 6858000"/>
              <a:gd name="connsiteX1" fmla="*/ 7876033 w 7876033"/>
              <a:gd name="connsiteY1" fmla="*/ 0 h 6858000"/>
              <a:gd name="connsiteX2" fmla="*/ 7876033 w 7876033"/>
              <a:gd name="connsiteY2" fmla="*/ 6858000 h 6858000"/>
              <a:gd name="connsiteX3" fmla="*/ 0 w 7876033"/>
              <a:gd name="connsiteY3" fmla="*/ 6858000 h 6858000"/>
              <a:gd name="connsiteX4" fmla="*/ 1013709 w 7876033"/>
              <a:gd name="connsiteY4" fmla="*/ 2456730 h 6858000"/>
              <a:gd name="connsiteX5" fmla="*/ 2519005 w 7876033"/>
              <a:gd name="connsiteY5" fmla="*/ 2456730 h 6858000"/>
              <a:gd name="connsiteX6" fmla="*/ 2927016 w 7876033"/>
              <a:gd name="connsiteY6" fmla="*/ 824686 h 6858000"/>
              <a:gd name="connsiteX7" fmla="*/ 1389604 w 7876033"/>
              <a:gd name="connsiteY7" fmla="*/ 8246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6033" h="6858000">
                <a:moveTo>
                  <a:pt x="1579547" y="0"/>
                </a:moveTo>
                <a:lnTo>
                  <a:pt x="7876033" y="0"/>
                </a:lnTo>
                <a:lnTo>
                  <a:pt x="7876033" y="6858000"/>
                </a:lnTo>
                <a:lnTo>
                  <a:pt x="0" y="6858000"/>
                </a:lnTo>
                <a:lnTo>
                  <a:pt x="1013709" y="2456730"/>
                </a:lnTo>
                <a:lnTo>
                  <a:pt x="2519005" y="2456730"/>
                </a:lnTo>
                <a:lnTo>
                  <a:pt x="2927016" y="824686"/>
                </a:lnTo>
                <a:lnTo>
                  <a:pt x="1389604" y="824686"/>
                </a:ln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0C50E73C-A08D-5560-7A59-B04AB6C271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66C42DAA-CA98-405C-5B3D-03942AF608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04230E47-E1DF-D844-BA20-327CF9A268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5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914400" bIns="137160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54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FD45A-B915-6AEF-5B45-09567508BB39}"/>
              </a:ext>
            </a:extLst>
          </p:cNvPr>
          <p:cNvSpPr/>
          <p:nvPr userDrawn="1"/>
        </p:nvSpPr>
        <p:spPr>
          <a:xfrm>
            <a:off x="0" y="2266855"/>
            <a:ext cx="12192000" cy="45911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47472"/>
            <a:ext cx="11082528" cy="1563624"/>
          </a:xfrm>
          <a:prstGeom prst="rect">
            <a:avLst/>
          </a:prstGeom>
          <a:noFill/>
        </p:spPr>
        <p:txBody>
          <a:bodyPr wrap="square" anchor="b">
            <a:noAutofit/>
          </a:bodyPr>
          <a:lstStyle>
            <a:lvl1pPr algn="l">
              <a:defRPr sz="3200" cap="all" spc="300" baseline="0">
                <a:solidFill>
                  <a:srgbClr val="00206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B3A6A7-DCEF-8F0D-2339-F3B3458EB6A2}"/>
              </a:ext>
            </a:extLst>
          </p:cNvPr>
          <p:cNvGrpSpPr/>
          <p:nvPr userDrawn="1"/>
        </p:nvGrpSpPr>
        <p:grpSpPr>
          <a:xfrm>
            <a:off x="10135198" y="0"/>
            <a:ext cx="2056802" cy="6858000"/>
            <a:chOff x="10064227" y="0"/>
            <a:chExt cx="2127773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6E553B2-71B5-E210-0451-CB8F60281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3564" y="2223749"/>
              <a:ext cx="1398436" cy="4634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76B097F-E5A4-EB73-3751-C880247D6F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4227" y="0"/>
              <a:ext cx="729337" cy="226685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B7E4E-E392-ACEB-1431-A8DA68A52E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5724144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68312" y="2843784"/>
            <a:ext cx="3364992" cy="3191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F5E1EDF-E8F4-90C4-4EE9-5CCF1E17F35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92726FB-FFEB-ADB3-0C67-FE72F4DCBA5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A3CEA78-CDB0-CB26-B433-4C868965D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47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9" r:id="rId2"/>
    <p:sldLayoutId id="2147483700" r:id="rId3"/>
    <p:sldLayoutId id="2147483650" r:id="rId4"/>
    <p:sldLayoutId id="2147483674" r:id="rId5"/>
    <p:sldLayoutId id="2147483675" r:id="rId6"/>
    <p:sldLayoutId id="2147483676" r:id="rId7"/>
    <p:sldLayoutId id="2147483659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58635-7D93-77DF-E471-F3B95E17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8D550-0B82-ED90-F69F-53F6BDFC5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67C39-6B84-7FEC-86CB-93C15E9E0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AB3765-AADC-4402-BF98-C853A14930F4}" type="datetimeFigureOut">
              <a:rPr lang="en-AU" smtClean="0"/>
              <a:t>21/08/2025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38ED8-9D27-4BA8-830A-238C8B7A0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BDF1-63D5-810D-AB2E-25BE9272A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B157F1-2CDC-42BF-8A08-83077AE768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832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7" r:id="rId2"/>
    <p:sldLayoutId id="2147483688" r:id="rId3"/>
    <p:sldLayoutId id="2147483689" r:id="rId4"/>
    <p:sldLayoutId id="2147483690" r:id="rId5"/>
    <p:sldLayoutId id="2147483692" r:id="rId6"/>
    <p:sldLayoutId id="2147483694" r:id="rId7"/>
    <p:sldLayoutId id="2147483695" r:id="rId8"/>
    <p:sldLayoutId id="2147483696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b="1" kern="1200" dirty="0" smtClean="0">
          <a:solidFill>
            <a:srgbClr val="0668D4"/>
          </a:solidFill>
          <a:latin typeface="Congenial" panose="020F0502020204030204" pitchFamily="2" charset="0"/>
          <a:ea typeface="Calibri" panose="020F0502020204030204" pitchFamily="34" charset="0"/>
          <a:cs typeface="Biome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B40FD-8703-8858-9649-FEBB48F5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27" y="2459736"/>
            <a:ext cx="8124873" cy="1639939"/>
          </a:xfrm>
          <a:solidFill>
            <a:srgbClr val="002060"/>
          </a:solidFill>
        </p:spPr>
        <p:txBody>
          <a:bodyPr/>
          <a:lstStyle/>
          <a:p>
            <a:r>
              <a:rPr lang="en-US" dirty="0"/>
              <a:t>Project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6742-F4E2-870E-6E2F-14BE52F19A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23" name="Picture Placeholder 22" descr="A hand holding a basketball&#10;&#10;AI-generated content may be incorrect.">
            <a:extLst>
              <a:ext uri="{FF2B5EF4-FFF2-40B4-BE49-F238E27FC236}">
                <a16:creationId xmlns:a16="http://schemas.microsoft.com/office/drawing/2014/main" id="{7E91E45F-5B0B-1299-E9F9-C704CB8E72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077" r="6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554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C5598-5E16-D4DB-6170-02611CCB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A3461-BE4C-5397-5D5A-627CBD5AA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0" dirty="0">
                <a:solidFill>
                  <a:schemeClr val="tx1"/>
                </a:solidFill>
              </a:rPr>
              <a:t>J. Tinsley. “During ‘The Last Dance,’ I’ll remember how Michael Jordan brought me closer to the most important man in my life.” andscape.com. Accessed: August 21</a:t>
            </a:r>
            <a:r>
              <a:rPr lang="en-US" sz="1800" b="0" baseline="30000" dirty="0">
                <a:solidFill>
                  <a:schemeClr val="tx1"/>
                </a:solidFill>
              </a:rPr>
              <a:t>st</a:t>
            </a:r>
            <a:r>
              <a:rPr lang="en-US" sz="1800" b="0" dirty="0">
                <a:solidFill>
                  <a:schemeClr val="tx1"/>
                </a:solidFill>
              </a:rPr>
              <a:t> 2025. [Online.] Available: </a:t>
            </a:r>
            <a:r>
              <a:rPr lang="en-AU" sz="1800" b="0" dirty="0">
                <a:solidFill>
                  <a:schemeClr val="tx1"/>
                </a:solidFill>
              </a:rPr>
              <a:t>https://andscape.com/features/during-the-last-dance-ill-remember-how-michael-jordan-brought-me-closer-to-the-most-important-man-in-my-life/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b="0" dirty="0">
                <a:solidFill>
                  <a:schemeClr val="tx1"/>
                </a:solidFill>
              </a:rPr>
              <a:t>Basketball Mindset Training. </a:t>
            </a:r>
            <a:r>
              <a:rPr lang="en-US" sz="1800" b="0" dirty="0">
                <a:solidFill>
                  <a:schemeClr val="tx1"/>
                </a:solidFill>
              </a:rPr>
              <a:t>“Top 50 Michael Jordan Quotes About Basketball and Life.” </a:t>
            </a:r>
            <a:r>
              <a:rPr lang="en-AU" sz="1800" b="0" dirty="0">
                <a:solidFill>
                  <a:schemeClr val="tx1"/>
                </a:solidFill>
              </a:rPr>
              <a:t>basketballmindsettraining.com . </a:t>
            </a:r>
            <a:r>
              <a:rPr lang="en-US" sz="1800" b="0" dirty="0">
                <a:solidFill>
                  <a:schemeClr val="tx1"/>
                </a:solidFill>
              </a:rPr>
              <a:t>Accessed: August 21</a:t>
            </a:r>
            <a:r>
              <a:rPr lang="en-US" sz="1800" b="0" baseline="30000" dirty="0">
                <a:solidFill>
                  <a:schemeClr val="tx1"/>
                </a:solidFill>
              </a:rPr>
              <a:t>st</a:t>
            </a:r>
            <a:r>
              <a:rPr lang="en-US" sz="1800" b="0" dirty="0">
                <a:solidFill>
                  <a:schemeClr val="tx1"/>
                </a:solidFill>
              </a:rPr>
              <a:t> 2025. [Online.] </a:t>
            </a:r>
            <a:r>
              <a:rPr lang="en-AU" sz="1800" b="0" dirty="0">
                <a:solidFill>
                  <a:schemeClr val="tx1"/>
                </a:solidFill>
              </a:rPr>
              <a:t>Available: https://www.basketballmindsettraining.com/blog/michael-jordan-quotes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b="0" dirty="0">
                <a:solidFill>
                  <a:schemeClr val="tx1"/>
                </a:solidFill>
              </a:rPr>
              <a:t>J. Balbona. “</a:t>
            </a:r>
            <a:r>
              <a:rPr lang="en-US" sz="1800" b="0" dirty="0">
                <a:solidFill>
                  <a:schemeClr val="tx1"/>
                </a:solidFill>
              </a:rPr>
              <a:t>NBA Shot Prediction using </a:t>
            </a:r>
            <a:r>
              <a:rPr lang="en-US" sz="1800" b="0" dirty="0" err="1">
                <a:solidFill>
                  <a:schemeClr val="tx1"/>
                </a:solidFill>
              </a:rPr>
              <a:t>XGBoost</a:t>
            </a:r>
            <a:r>
              <a:rPr lang="en-US" sz="1800" b="0" dirty="0">
                <a:solidFill>
                  <a:schemeClr val="tx1"/>
                </a:solidFill>
              </a:rPr>
              <a:t>.” github.com. Accessed: August 21</a:t>
            </a:r>
            <a:r>
              <a:rPr lang="en-US" sz="1800" b="0" baseline="30000" dirty="0">
                <a:solidFill>
                  <a:schemeClr val="tx1"/>
                </a:solidFill>
              </a:rPr>
              <a:t>st</a:t>
            </a:r>
            <a:r>
              <a:rPr lang="en-US" sz="1800" b="0" dirty="0">
                <a:solidFill>
                  <a:schemeClr val="tx1"/>
                </a:solidFill>
              </a:rPr>
              <a:t> 2025. [Online.] </a:t>
            </a:r>
            <a:r>
              <a:rPr lang="en-AU" sz="1800" b="0" dirty="0">
                <a:solidFill>
                  <a:schemeClr val="tx1"/>
                </a:solidFill>
              </a:rPr>
              <a:t>Available: https://github.com/JaredBalbona/NBA-Shot-Prediction_XGBoost</a:t>
            </a:r>
          </a:p>
        </p:txBody>
      </p:sp>
    </p:spTree>
    <p:extLst>
      <p:ext uri="{BB962C8B-B14F-4D97-AF65-F5344CB8AC3E}">
        <p14:creationId xmlns:p14="http://schemas.microsoft.com/office/powerpoint/2010/main" val="760995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5776-BFB7-727D-4EF4-391FA2EF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 Acknowledgement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BDC95B-535F-7FF9-3569-50FA029D0E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512258"/>
              </p:ext>
            </p:extLst>
          </p:nvPr>
        </p:nvGraphicFramePr>
        <p:xfrm>
          <a:off x="838200" y="2455819"/>
          <a:ext cx="105156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168">
                  <a:extLst>
                    <a:ext uri="{9D8B030D-6E8A-4147-A177-3AD203B41FA5}">
                      <a16:colId xmlns:a16="http://schemas.microsoft.com/office/drawing/2014/main" val="4140081330"/>
                    </a:ext>
                  </a:extLst>
                </a:gridCol>
                <a:gridCol w="1445740">
                  <a:extLst>
                    <a:ext uri="{9D8B030D-6E8A-4147-A177-3AD203B41FA5}">
                      <a16:colId xmlns:a16="http://schemas.microsoft.com/office/drawing/2014/main" val="3382200368"/>
                    </a:ext>
                  </a:extLst>
                </a:gridCol>
                <a:gridCol w="4670854">
                  <a:extLst>
                    <a:ext uri="{9D8B030D-6E8A-4147-A177-3AD203B41FA5}">
                      <a16:colId xmlns:a16="http://schemas.microsoft.com/office/drawing/2014/main" val="1220785268"/>
                    </a:ext>
                  </a:extLst>
                </a:gridCol>
                <a:gridCol w="1181718">
                  <a:extLst>
                    <a:ext uri="{9D8B030D-6E8A-4147-A177-3AD203B41FA5}">
                      <a16:colId xmlns:a16="http://schemas.microsoft.com/office/drawing/2014/main" val="77078451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71809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Prompt(s)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53694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AU" dirty="0"/>
                        <a:t>ChatGPT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Image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(1) generate an image of a basketball with a single hand made of data on a plain background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(2) okay how about a similar image with the basketball made of an orange vector graph, but otherwise the same as the previous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Slide #1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20/08/2025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7234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Image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an image of a basketball slam dunk with player and ball comprised of numbers, data and graphs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Slide #9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20/08/2025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733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69CCF2-777A-120C-A5AA-0595CDC1B892}"/>
              </a:ext>
            </a:extLst>
          </p:cNvPr>
          <p:cNvSpPr txBox="1"/>
          <p:nvPr/>
        </p:nvSpPr>
        <p:spPr>
          <a:xfrm>
            <a:off x="838200" y="1703921"/>
            <a:ext cx="744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AI was used to generate material in this document as detailed below</a:t>
            </a:r>
          </a:p>
        </p:txBody>
      </p:sp>
    </p:spTree>
    <p:extLst>
      <p:ext uri="{BB962C8B-B14F-4D97-AF65-F5344CB8AC3E}">
        <p14:creationId xmlns:p14="http://schemas.microsoft.com/office/powerpoint/2010/main" val="110777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in a basketball uniform&#10;&#10;AI-generated content may be incorrect.">
            <a:extLst>
              <a:ext uri="{FF2B5EF4-FFF2-40B4-BE49-F238E27FC236}">
                <a16:creationId xmlns:a16="http://schemas.microsoft.com/office/drawing/2014/main" id="{9A322D66-460E-9CB2-668F-6B1F5006E1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000" b="5000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1DBDC-47D6-F509-CBDF-8F8945255BE9}"/>
              </a:ext>
            </a:extLst>
          </p:cNvPr>
          <p:cNvSpPr txBox="1"/>
          <p:nvPr/>
        </p:nvSpPr>
        <p:spPr>
          <a:xfrm>
            <a:off x="589191" y="224866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only difference between a good shot and a bad shot is if it goes in or not</a:t>
            </a:r>
          </a:p>
        </p:txBody>
      </p:sp>
    </p:spTree>
    <p:extLst>
      <p:ext uri="{BB962C8B-B14F-4D97-AF65-F5344CB8AC3E}">
        <p14:creationId xmlns:p14="http://schemas.microsoft.com/office/powerpoint/2010/main" val="379863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317C2-DB72-9044-85F5-8145812F25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D24E5D-1B1B-589D-5E61-13DB4FE92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  <a:p>
            <a:endParaRPr lang="en-US" dirty="0"/>
          </a:p>
        </p:txBody>
      </p:sp>
      <p:pic>
        <p:nvPicPr>
          <p:cNvPr id="12" name="Picture Placeholder 11" descr="Apartment building">
            <a:extLst>
              <a:ext uri="{FF2B5EF4-FFF2-40B4-BE49-F238E27FC236}">
                <a16:creationId xmlns:a16="http://schemas.microsoft.com/office/drawing/2014/main" id="{F9C729C8-1701-B745-7408-A3C01925EC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r="3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93673-B52A-9C62-22E6-2E885DA161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5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Close up of top of bridge">
            <a:extLst>
              <a:ext uri="{FF2B5EF4-FFF2-40B4-BE49-F238E27FC236}">
                <a16:creationId xmlns:a16="http://schemas.microsoft.com/office/drawing/2014/main" id="{D0F41D1F-A4A5-6155-4028-C841AB4996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" b="21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184A0C-9BEC-C286-0D96-CDD0FA89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POWER OF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8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tops of buildings">
            <a:extLst>
              <a:ext uri="{FF2B5EF4-FFF2-40B4-BE49-F238E27FC236}">
                <a16:creationId xmlns:a16="http://schemas.microsoft.com/office/drawing/2014/main" id="{1FDC51BF-AA30-B054-C232-5803F7B592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" r="130"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9EF13D-AA0D-44CD-DB0F-81D3B7A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BBA72F-BB9D-3A5F-ED17-5C3D1C612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spc="100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123221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OVERCOMING </a:t>
            </a:r>
            <a:br>
              <a:rPr lang="en-US" dirty="0"/>
            </a:br>
            <a:r>
              <a:rPr lang="en-US" dirty="0"/>
              <a:t>NERVOUSNESS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Techniques for connecting </a:t>
            </a:r>
          </a:p>
          <a:p>
            <a:pPr lvl="1"/>
            <a:r>
              <a:rPr lang="en-US" dirty="0"/>
              <a:t>Make eye contact with your audience </a:t>
            </a:r>
            <a:br>
              <a:rPr lang="en-US" dirty="0"/>
            </a:br>
            <a:r>
              <a:rPr lang="en-US" dirty="0"/>
              <a:t>to create a sense of intimacy and involvement</a:t>
            </a:r>
          </a:p>
          <a:p>
            <a:pPr lvl="1"/>
            <a:r>
              <a:rPr lang="en-US" dirty="0"/>
              <a:t>Weave relatable stories into your presentation using narratives that make your message memorable and impactful</a:t>
            </a:r>
          </a:p>
          <a:p>
            <a:pPr lvl="1"/>
            <a:r>
              <a:rPr lang="en-US" dirty="0"/>
              <a:t>Encourage questions and provide thoughtful responses to enhance audience participation</a:t>
            </a:r>
          </a:p>
          <a:p>
            <a:pPr lvl="1"/>
            <a:r>
              <a:rPr lang="en-US" dirty="0"/>
              <a:t>Use live polls or surveys to gather audience opinions, promoting engagement</a:t>
            </a:r>
          </a:p>
        </p:txBody>
      </p:sp>
      <p:pic>
        <p:nvPicPr>
          <p:cNvPr id="7" name="Picture Placeholder 6" descr="Spiral staircase">
            <a:extLst>
              <a:ext uri="{FF2B5EF4-FFF2-40B4-BE49-F238E27FC236}">
                <a16:creationId xmlns:a16="http://schemas.microsoft.com/office/drawing/2014/main" id="{1D0F9AEB-F3F4-5B2C-B397-13D56615EF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A121-24F8-A629-2A69-324FD8F05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OVERCOMING NERVOUSNESS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7F509-3881-C302-44C3-046AD7869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Confidence-building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56389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6FD7-D06A-1ED6-AE3E-ED51914F6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7A2F46-CF06-E88E-9AFE-E1363F3949B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Continue improving</a:t>
            </a:r>
          </a:p>
          <a:p>
            <a:pPr lvl="1"/>
            <a:r>
              <a:rPr lang="en-US" dirty="0"/>
              <a:t>Seek feedback</a:t>
            </a:r>
          </a:p>
          <a:p>
            <a:pPr lvl="1"/>
            <a:r>
              <a:rPr lang="en-US" dirty="0"/>
              <a:t>Reflect on performance</a:t>
            </a:r>
          </a:p>
          <a:p>
            <a:pPr lvl="1"/>
            <a:r>
              <a:rPr lang="en-US" dirty="0"/>
              <a:t>Explore new techniques</a:t>
            </a:r>
          </a:p>
          <a:p>
            <a:pPr lvl="1"/>
            <a:r>
              <a:rPr lang="en-US" dirty="0"/>
              <a:t>Set personal goals</a:t>
            </a:r>
          </a:p>
          <a:p>
            <a:pPr lvl="1"/>
            <a:r>
              <a:rPr lang="en-US" dirty="0"/>
              <a:t>Iterate and adapt</a:t>
            </a:r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7C1F62B-D2CC-A382-3650-EDA7B5A547C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PRACTICE MAKES PERFECT</a:t>
            </a:r>
          </a:p>
          <a:p>
            <a:pPr lvl="1"/>
            <a:r>
              <a:rPr lang="en-US" dirty="0"/>
              <a:t>Consistent rehearsal</a:t>
            </a:r>
          </a:p>
          <a:p>
            <a:pPr lvl="2"/>
            <a:r>
              <a:rPr lang="en-US" dirty="0"/>
              <a:t>Strengthen your familiarity</a:t>
            </a:r>
          </a:p>
          <a:p>
            <a:pPr lvl="1"/>
            <a:r>
              <a:rPr lang="en-US" dirty="0"/>
              <a:t>Refine delivery style</a:t>
            </a:r>
          </a:p>
          <a:p>
            <a:pPr lvl="2"/>
            <a:r>
              <a:rPr lang="en-US" dirty="0"/>
              <a:t>Pacing, tone, and emphasis</a:t>
            </a:r>
          </a:p>
          <a:p>
            <a:pPr lvl="1"/>
            <a:r>
              <a:rPr lang="en-US" dirty="0"/>
              <a:t>Timing and transitions</a:t>
            </a:r>
          </a:p>
          <a:p>
            <a:pPr lvl="2"/>
            <a:r>
              <a:rPr lang="en-US" dirty="0"/>
              <a:t>Aim for seamless, professional delivery</a:t>
            </a:r>
          </a:p>
          <a:p>
            <a:pPr lvl="1"/>
            <a:r>
              <a:rPr lang="en-US" dirty="0"/>
              <a:t>Practice audience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CE20E-036C-9032-6F92-19214C09F4D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9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A56CC02-8D57-6144-7D14-C78DA19E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ADC245-65C4-4E08-D314-9681BB5A97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/>
              <a:t>David Lynn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15008A-CBE7-0A19-D567-B40CA9FB3B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DA6D87-DF9C-C7E5-64DD-AEA376E2B0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8C04F5-D79F-55BC-CF62-784F4DA765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B6EF68-6EDA-8CF8-7FB5-80605FC719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9ED1B5-B306-D642-4283-2BE8C67A0D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/>
              <a:t>Alice Schulz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7CA896A-8C8C-2DEB-0A75-0C0473D69C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/>
              <a:t>Cheng Hu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46F7C0-C79F-557F-6D81-80AECFE600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Jinglei Xiang</a:t>
            </a:r>
            <a:endParaRPr lang="en-AU" sz="24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21ECCCF-6A77-F04F-EE5F-782C5D17EF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Qing Zheng</a:t>
            </a:r>
          </a:p>
        </p:txBody>
      </p:sp>
      <p:pic>
        <p:nvPicPr>
          <p:cNvPr id="3" name="Picture Placeholder 2" descr="A person with wet hair&#10;&#10;AI-generated content may be incorrect.">
            <a:extLst>
              <a:ext uri="{FF2B5EF4-FFF2-40B4-BE49-F238E27FC236}">
                <a16:creationId xmlns:a16="http://schemas.microsoft.com/office/drawing/2014/main" id="{51C55424-3933-7645-A60C-678B05EC79A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2353" b="12353"/>
          <a:stretch/>
        </p:blipFill>
        <p:spPr/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4AF38852-B4F0-540B-3253-579C0578B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2060"/>
          </a:solidFill>
        </p:spPr>
        <p:txBody>
          <a:bodyPr/>
          <a:lstStyle/>
          <a:p>
            <a:r>
              <a:rPr lang="en-AU" dirty="0"/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401366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65AE-7113-07CB-B2AA-29E4591AF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6346-FB5E-A670-70B9-EFF03FF44BD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NBA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Teams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Commercial entities (sponsors, broadcasters etc.)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Fans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8389F-1847-C415-29D7-F1FB06CD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4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in a basketball jersey&#10;&#10;AI-generated content may be incorrect.">
            <a:extLst>
              <a:ext uri="{FF2B5EF4-FFF2-40B4-BE49-F238E27FC236}">
                <a16:creationId xmlns:a16="http://schemas.microsoft.com/office/drawing/2014/main" id="{1A08E71B-AD64-29CD-D3F8-880B211060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4" r="44"/>
          <a:stretch>
            <a:fillRect/>
          </a:stretch>
        </p:blipFill>
        <p:spPr>
          <a:xfrm>
            <a:off x="-2" y="0"/>
            <a:ext cx="12192001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94465F-4CD2-2136-D72D-0092E1CA905D}"/>
              </a:ext>
            </a:extLst>
          </p:cNvPr>
          <p:cNvSpPr txBox="1"/>
          <p:nvPr/>
        </p:nvSpPr>
        <p:spPr>
          <a:xfrm>
            <a:off x="448960" y="1013254"/>
            <a:ext cx="5647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It’s better to shoot and miss, then to let time run out and wonder what if.</a:t>
            </a:r>
            <a:endParaRPr lang="en-AU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418C4-507A-0DA6-B2DA-43A10CF04B30}"/>
              </a:ext>
            </a:extLst>
          </p:cNvPr>
          <p:cNvSpPr txBox="1"/>
          <p:nvPr/>
        </p:nvSpPr>
        <p:spPr>
          <a:xfrm>
            <a:off x="448960" y="6306065"/>
            <a:ext cx="140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Image from [1]</a:t>
            </a:r>
          </a:p>
          <a:p>
            <a:r>
              <a:rPr lang="en-AU" sz="1400" dirty="0">
                <a:solidFill>
                  <a:schemeClr val="bg1"/>
                </a:solidFill>
              </a:rPr>
              <a:t>Quote from [2]</a:t>
            </a:r>
          </a:p>
        </p:txBody>
      </p:sp>
    </p:spTree>
    <p:extLst>
      <p:ext uri="{BB962C8B-B14F-4D97-AF65-F5344CB8AC3E}">
        <p14:creationId xmlns:p14="http://schemas.microsoft.com/office/powerpoint/2010/main" val="294792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D8B506-191E-1832-13DD-A83B44C70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C7C28A-A45F-7BB2-D694-7808E32E9DE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  <a:p>
            <a:pPr lvl="1"/>
            <a:r>
              <a:rPr lang="en-US" dirty="0"/>
              <a:t>How collected</a:t>
            </a:r>
          </a:p>
          <a:p>
            <a:pPr lvl="1"/>
            <a:r>
              <a:rPr lang="en-US" dirty="0"/>
              <a:t>Dataset source reliability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1F137D-40EF-84F0-61EB-11434C0CC2E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datasets</a:t>
            </a:r>
          </a:p>
          <a:p>
            <a:pPr lvl="1"/>
            <a:r>
              <a:rPr lang="en-US" dirty="0"/>
              <a:t>Missing or incomplete data</a:t>
            </a:r>
          </a:p>
          <a:p>
            <a:pPr lvl="1"/>
            <a:r>
              <a:rPr lang="en-US" dirty="0"/>
              <a:t>Reliability / Veracity</a:t>
            </a:r>
          </a:p>
          <a:p>
            <a:pPr lvl="1"/>
            <a:r>
              <a:rPr lang="en-US" dirty="0"/>
              <a:t>Relationships between datasets</a:t>
            </a:r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D166F-774B-18A7-EF80-332246375F7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5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B888-044C-471C-631D-A840EF19E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9BA4-BB93-7DC3-3D1F-4DA4CF5FC2A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COLLECTION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Collection methods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3AA15-477D-3A60-F1C0-6FC4F35F242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Missing or incomplete data</a:t>
            </a:r>
          </a:p>
          <a:p>
            <a:pPr lvl="1"/>
            <a:r>
              <a:rPr lang="en-US" dirty="0"/>
              <a:t>Reliability / Veracity</a:t>
            </a:r>
          </a:p>
          <a:p>
            <a:pPr lvl="1"/>
            <a:r>
              <a:rPr lang="en-US" dirty="0"/>
              <a:t>Relationships between datasets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BA5A5-6AFB-AB74-5763-67CD0C206F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4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BDB9-7021-9DDE-D40D-C37C78D3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Research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FE6C9-2E64-F8E6-277D-34207516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C0323C8-A903-9F2F-035E-0996E2C459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Shot Success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CF06FFB-78BC-9CF8-52C9-9147B67A07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599" y="3002903"/>
            <a:ext cx="3059998" cy="2733551"/>
          </a:xfrm>
        </p:spPr>
        <p:txBody>
          <a:bodyPr>
            <a:normAutofit/>
          </a:bodyPr>
          <a:lstStyle/>
          <a:p>
            <a:endParaRPr lang="en-AU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9D2BC9-64B7-ECCA-C93D-F1ED4DAB6F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0B050"/>
                </a:solidFill>
              </a:rPr>
              <a:t>Shot Distance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A08ECA4-970B-1B50-7549-F8214F1B9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endParaRPr lang="en-AU" sz="2000" b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D38D2F4-9F6C-8CF1-18D5-F634F078D0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EED622"/>
                </a:solidFill>
              </a:rPr>
              <a:t>Score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F5525F4-053B-2033-53F9-1AC90ADACA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endParaRPr lang="en-AU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5CA5BE-327A-471B-3301-75F6C25C405C}"/>
              </a:ext>
            </a:extLst>
          </p:cNvPr>
          <p:cNvSpPr txBox="1"/>
          <p:nvPr/>
        </p:nvSpPr>
        <p:spPr>
          <a:xfrm>
            <a:off x="736599" y="5955957"/>
            <a:ext cx="305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Anticipated method?</a:t>
            </a:r>
          </a:p>
        </p:txBody>
      </p:sp>
    </p:spTree>
    <p:extLst>
      <p:ext uri="{BB962C8B-B14F-4D97-AF65-F5344CB8AC3E}">
        <p14:creationId xmlns:p14="http://schemas.microsoft.com/office/powerpoint/2010/main" val="23713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8BECB-EA62-9149-DCAA-85BF672400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graph with a number of text&#10;&#10;AI-generated content may be incorrect.">
            <a:extLst>
              <a:ext uri="{FF2B5EF4-FFF2-40B4-BE49-F238E27FC236}">
                <a16:creationId xmlns:a16="http://schemas.microsoft.com/office/drawing/2014/main" id="{D29418AD-A9CD-760A-E14D-E89D37E4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7" y="0"/>
            <a:ext cx="957239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727F69-90E0-770A-539F-A1151850A23A}"/>
              </a:ext>
            </a:extLst>
          </p:cNvPr>
          <p:cNvSpPr txBox="1"/>
          <p:nvPr/>
        </p:nvSpPr>
        <p:spPr>
          <a:xfrm>
            <a:off x="10271342" y="6219825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Image from [3]</a:t>
            </a:r>
          </a:p>
        </p:txBody>
      </p:sp>
    </p:spTree>
    <p:extLst>
      <p:ext uri="{BB962C8B-B14F-4D97-AF65-F5344CB8AC3E}">
        <p14:creationId xmlns:p14="http://schemas.microsoft.com/office/powerpoint/2010/main" val="213042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playing basketball with numbers and a hoop&#10;&#10;AI-generated content may be incorrect.">
            <a:extLst>
              <a:ext uri="{FF2B5EF4-FFF2-40B4-BE49-F238E27FC236}">
                <a16:creationId xmlns:a16="http://schemas.microsoft.com/office/drawing/2014/main" id="{6D2FCAB8-1A84-B9C0-3C07-8B0951623F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124" b="23124"/>
          <a:stretch>
            <a:fillRect/>
          </a:stretch>
        </p:blipFill>
        <p:spPr>
          <a:xfrm>
            <a:off x="3930271" y="0"/>
            <a:ext cx="8261729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ABFD3A-42D8-AD08-B28B-24BAACB1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79635"/>
            <a:ext cx="6096000" cy="163993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10AE0F3-4D02-12DE-AE66-D0E7EEB7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730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002060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ongenial">
      <a:majorFont>
        <a:latin typeface="Congenial"/>
        <a:ea typeface=""/>
        <a:cs typeface=""/>
      </a:majorFont>
      <a:minorFont>
        <a:latin typeface="Congen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580736_win32_kb_v3" id="{D7A3E551-3D61-4CA5-934F-4DAFCF7401BD}" vid="{D7B46FAE-2643-4A5F-85EB-71F421ADCF2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ongenial">
      <a:majorFont>
        <a:latin typeface="Congenial"/>
        <a:ea typeface=""/>
        <a:cs typeface=""/>
      </a:majorFont>
      <a:minorFont>
        <a:latin typeface="Congen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A49627-BF3F-409F-AD52-1B30DD7AB3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D012FD6-30D8-4E7C-9A54-1D40EC16B1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</TotalTime>
  <Words>581</Words>
  <Application>Microsoft Office PowerPoint</Application>
  <PresentationFormat>Widescreen</PresentationFormat>
  <Paragraphs>125</Paragraphs>
  <Slides>18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Abadi</vt:lpstr>
      <vt:lpstr>Arial</vt:lpstr>
      <vt:lpstr>Calibri</vt:lpstr>
      <vt:lpstr>Congenial</vt:lpstr>
      <vt:lpstr>Custom</vt:lpstr>
      <vt:lpstr>Custom Design</vt:lpstr>
      <vt:lpstr>Project Title</vt:lpstr>
      <vt:lpstr>Meet the team</vt:lpstr>
      <vt:lpstr>Stakeholders</vt:lpstr>
      <vt:lpstr>PowerPoint Presentation</vt:lpstr>
      <vt:lpstr>Data Quality</vt:lpstr>
      <vt:lpstr>Data Quality</vt:lpstr>
      <vt:lpstr>Research Questions</vt:lpstr>
      <vt:lpstr>PowerPoint Presentation</vt:lpstr>
      <vt:lpstr>Thank you</vt:lpstr>
      <vt:lpstr>References</vt:lpstr>
      <vt:lpstr>AI Acknowledgement</vt:lpstr>
      <vt:lpstr>PowerPoint Presentation</vt:lpstr>
      <vt:lpstr>purpose</vt:lpstr>
      <vt:lpstr>THE POWER OF COMMUNICATION</vt:lpstr>
      <vt:lpstr>OVERCOMING NERVOUSNESS</vt:lpstr>
      <vt:lpstr>OVERCOMING  NERVOUSNESS</vt:lpstr>
      <vt:lpstr>OVERCOMING NERVOUSNESS </vt:lpstr>
      <vt:lpstr>Final tips &amp;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Lynn</dc:creator>
  <cp:lastModifiedBy>David Lynn</cp:lastModifiedBy>
  <cp:revision>148</cp:revision>
  <dcterms:created xsi:type="dcterms:W3CDTF">2025-08-20T09:14:58Z</dcterms:created>
  <dcterms:modified xsi:type="dcterms:W3CDTF">2025-08-21T11:32:04Z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  <property fmtid="{D5CDD505-2E9C-101B-9397-08002B2CF9AE}" pid="10" name="MediaServiceImageTags">
    <vt:lpwstr/>
  </property>
</Properties>
</file>